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11" r:id="rId4"/>
    <p:sldId id="308" r:id="rId5"/>
    <p:sldId id="307" r:id="rId6"/>
    <p:sldId id="305" r:id="rId7"/>
    <p:sldId id="294" r:id="rId8"/>
    <p:sldId id="283" r:id="rId9"/>
    <p:sldId id="303" r:id="rId10"/>
    <p:sldId id="300" r:id="rId11"/>
    <p:sldId id="314" r:id="rId12"/>
    <p:sldId id="313" r:id="rId13"/>
    <p:sldId id="318" r:id="rId14"/>
    <p:sldId id="319" r:id="rId15"/>
    <p:sldId id="320" r:id="rId16"/>
    <p:sldId id="317" r:id="rId17"/>
    <p:sldId id="315" r:id="rId18"/>
    <p:sldId id="316" r:id="rId19"/>
    <p:sldId id="302" r:id="rId20"/>
    <p:sldId id="312" r:id="rId21"/>
    <p:sldId id="310" r:id="rId22"/>
    <p:sldId id="321" r:id="rId23"/>
    <p:sldId id="322" r:id="rId24"/>
    <p:sldId id="323" r:id="rId25"/>
    <p:sldId id="258" r:id="rId2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5" autoAdjust="0"/>
    <p:restoredTop sz="95528" autoAdjust="0"/>
  </p:normalViewPr>
  <p:slideViewPr>
    <p:cSldViewPr snapToGrid="0">
      <p:cViewPr varScale="1">
        <p:scale>
          <a:sx n="147" d="100"/>
          <a:sy n="147" d="100"/>
        </p:scale>
        <p:origin x="468" y="114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8F4E1-73A4-4FFB-882A-A7959F873F07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164FBC-1375-4CEF-B637-C962D9E0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8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B4C5-3A12-4238-B7B9-36F38383B394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86D6-A96E-4A14-AB89-D58609BA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6F6D-8CD1-42A0-832A-4F1B18CE976B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00B-762E-463E-AD59-53FE5D08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8A7-1F5C-4D07-9F0A-8044FC7B01AD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95A-42CC-48DF-9358-54540961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D714-2024-4766-AECA-B1CCC4BAC701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4A2B-A341-4517-A92B-CDC08C1C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8E4-E09C-4142-AAB9-E1CA073B22A6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3978-287B-4390-8A15-0F5442772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2A6D-490B-40B6-906B-BEDC3D4CFCB8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71CF-C5FC-4F95-BEA7-6E64CF324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3DD9-BA1E-4E5B-8A55-BB57CDF25664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32D5-AA14-470F-99A6-6995FFA2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7B9F-41EE-49B4-BA3B-633597EFE382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138-EE5B-4CF6-B670-FED3163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4BFD-9E29-4A69-9B3D-908B611E45A2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0520-4431-4EB2-9DD7-837EC07C0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DFF-2391-4D2A-B4AB-EBC07A8C84CA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DF4-EFF8-47D6-80C1-A52E3FC2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310-5E28-4FB5-8EA4-CF77A4688762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BDB0-8767-4311-A88B-5D3014C9C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F5AC6-85F2-4860-BEB0-98EE86077018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49C04-1496-431B-B52E-F4CFCA17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50825" y="1938338"/>
            <a:ext cx="8637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/>
            <a:r>
              <a:rPr lang="ru-RU" altLang="ru-RU" sz="3200" b="1">
                <a:solidFill>
                  <a:schemeClr val="tx2"/>
                </a:solidFill>
              </a:rPr>
              <a:t>Береги свои персональные данные!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5D124-AE2A-4596-AD02-CA5DBE61ECCD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8750" y="266700"/>
            <a:ext cx="8697913" cy="6350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endParaRPr lang="ru-RU" altLang="ru-RU" sz="2000" b="1" smtClean="0"/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443038"/>
            <a:ext cx="3452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4422775" y="1162050"/>
            <a:ext cx="44989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1600" b="1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Установите специальные почтовые фильтры и антивирусные программы. Они могут предотвратить как прямые атаки злоумышленников, так и атаки, использующие вредоносные приложения.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Систематически проверяйте свои домашние компьютеры на наличие вирусов.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41325"/>
            <a:ext cx="8488363" cy="58261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  <a:b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22288" y="1144588"/>
            <a:ext cx="4117975" cy="3394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только лицензионные программы. Чаще всего вирусами бывают заражены пиратские копии программ.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проверенные сайты.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Делайте резервную копию важных данных.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  <p:sp>
        <p:nvSpPr>
          <p:cNvPr id="28675" name="AutoShape 5" descr="Картинки по запросу лицензионные программы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7" descr="Картинки по запросу лицензионные програм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595438"/>
            <a:ext cx="3563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39713" y="206375"/>
            <a:ext cx="8904287" cy="857250"/>
          </a:xfrm>
        </p:spPr>
        <p:txBody>
          <a:bodyPr/>
          <a:lstStyle/>
          <a:p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от вредоносных программ?</a:t>
            </a:r>
            <a:endParaRPr lang="ru-RU" sz="2000" b="1" smtClean="0">
              <a:latin typeface="Arial" charset="0"/>
            </a:endParaRPr>
          </a:p>
        </p:txBody>
      </p:sp>
      <p:sp>
        <p:nvSpPr>
          <p:cNvPr id="29698" name="Rectangle 4"/>
          <p:cNvSpPr>
            <a:spLocks noGrp="1"/>
          </p:cNvSpPr>
          <p:nvPr>
            <p:ph type="body" idx="1"/>
          </p:nvPr>
        </p:nvSpPr>
        <p:spPr>
          <a:xfrm>
            <a:off x="3929063" y="1117600"/>
            <a:ext cx="4595812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Используйте только сложные пароли, разные для разных учетных записей и сервисов.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smtClean="0">
              <a:solidFill>
                <a:schemeClr val="accent1"/>
              </a:solidFill>
            </a:endParaRPr>
          </a:p>
        </p:txBody>
      </p:sp>
      <p:pic>
        <p:nvPicPr>
          <p:cNvPr id="29699" name="Picture 6" descr="Картинки по запросу пароль для аккаун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51923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Правила составления надежных паролей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06413" y="95726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Надежный пароль должен: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состоять из 8–16 символов;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буквы, цифры и специальные символы;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символы в верхнем и нижнем регистре.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 следует использовать слова, словосочетания, а также комбинации, которые можно легко угадать.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Целесообразно использовать двухэтапную аутентификацию с помощью мобильного телефона.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Для каждого аккаунта необходимо иметь свой пароль.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Необходимо менять пароли ко всем аккаунтам раз в 3–6 месяцев.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При столкновении с попыткой взлома одного из аккаунтов необходимо поменять пароли на всех аккаунтах.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58800"/>
          </a:xfrm>
        </p:spPr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Способы составления надежного пароля</a:t>
            </a: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60363" y="884238"/>
            <a:ext cx="8520112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Для получения сложного, но легко запоминающегося пароля можно использовать любое слово, зашифровав его с помощью одного из следующих методов: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Транслитерация.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любое слово русского языка и набрать его на клавиатуре с латинской раскладкой, то получится бессмысленное сочетание символов. Например, RJYUHTUFWBZ — это слово «конгрегация». К сожалению, этот метод плохо подходит для устройств с виртуальной клавиатурой, где отсутствует двойная подпись клавиш.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Смещение по клавиатуре.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при написании слова каждый раз смещаться по клавиатуре на одну клавишу влево,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простое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например, ВПЬЦЩ — это слово «арбуз». Если менять направление смещения по или против часовой стрелки,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сложное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 ЛПТВЛПР — это слово «барабан».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Акроним.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первые буквы слов из известной фразы, то мы получаем акроним, который можно использовать в качестве пароля. Например, МДСЧПКНВШЗ — это первые две строки из романа А.С. Пушкина «Евгений Онегин».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Известные последовательности.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Также для с оставления пароля можно использовать первые буквы известных последовательностей слов. Например, ЯФМАМИИАСОНД — это двенадцать месяцев. Всегда можно усложнить последовательность, например изменив направление и величину шага. ДОАИАФНСИММЯ — это последовательность месяцев наоборот и через один.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Способы составления надежного пароля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22288" y="101441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Чередования символов.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Любой пароль можно усложнить, добавив последовательность цифр или знаков, которые можно чередовать с зашифрованным словом. Например, П1А2Р3О4Л5Ь6.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Псевдографика.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Достаточно сложный, но хорошо запоминающийся пароль можно создать с помощью псевдографики — использования символов шрифта для создания графических изображений. Например набор символов _&gt;(0:o:0)&lt;_ похож на кошачью мордочку.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Чтобы сделать надежный пароль, необходимо использовать несколько различных видов шифрования. Возьмем слово ПАРОЛЬ, транслитерируем — GFHJKM, добавим через одну букву шесть цифр, но в обратном порядке — G6F5H4J3K2M1, а теперь поменяем цифры через одну на соответствующие им символы — G6F%H4J#K2M!.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Одну и ту же систему шифрования можно использовать для разных паролей, добавив систему индексов, например: ПАРОЛЬMAIL.RU, ПАРОЛЬGMAIL.COM, ПАРОЛЬVK.COM.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Это существенно упростит процедуру запоминания паролей и сделает их достаточно надежными и безопасными.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19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Сохрани пароль в тайне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3488" y="977900"/>
            <a:ext cx="7050087" cy="2824163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8613" y="3911600"/>
            <a:ext cx="8551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Ответы подростков на вопрос: «Давал ли ты когда-нибудь пароль от своего аккаунта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социальной сети или электронной почты?», %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(выборка — подростки, пользующиеся интернетом)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20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14300"/>
            <a:ext cx="8501063" cy="242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>
                <a:solidFill>
                  <a:schemeClr val="hlink"/>
                </a:solidFill>
                <a:latin typeface="Arial" charset="0"/>
              </a:rPr>
              <a:t>Как общаться в Сети?</a:t>
            </a:r>
            <a:r>
              <a:rPr lang="ru-RU" altLang="ru-RU" sz="1400" b="1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322263"/>
          <a:ext cx="8281988" cy="4394518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357188"/>
            <a:ext cx="27305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714625"/>
            <a:ext cx="194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1531938"/>
            <a:ext cx="2530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925" y="3675063"/>
            <a:ext cx="199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3" y="92075"/>
          <a:ext cx="8389937" cy="4619627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онлайн-знакомыми без разрешения родителей или в отсутствие взрослого человека. Если вы хотите встретиться с новым интернет-другом, постарайтесь пойти на встречу в сопровождении взрослого, которому вы доверяете.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475" y="1238250"/>
            <a:ext cx="18891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2052638"/>
            <a:ext cx="1073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7388" y="20177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7563" y="139700"/>
            <a:ext cx="154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9575" y="2841625"/>
            <a:ext cx="18446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4275" y="3621088"/>
            <a:ext cx="13985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5450" y="3608388"/>
            <a:ext cx="18192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3BBF8-32D0-41F6-916B-7F2A034A173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200" b="1" u="sng" dirty="0">
                <a:solidFill>
                  <a:schemeClr val="hlink"/>
                </a:solidFill>
                <a:latin typeface="Arial" panose="020B0604020202020204" pitchFamily="34" charset="0"/>
                <a:hlinkClick r:id="rId2"/>
              </a:rPr>
              <a:t>http://персональныеданные.дети/</a:t>
            </a: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Как защитить персональные данные в Сети?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1.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2. Не отправляйте видео и фотографии людям, с которыми вы познакомились в Интернете и не знаете их в реальной жизни.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4.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5. Используйте только сложные пароли, разные для разных учетных записей и сервисов.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6. Старайтесь периодически менять пароли.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7. 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67CEB-9852-4C42-89A6-F21AE8E9B88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12825" y="757238"/>
            <a:ext cx="6881813" cy="3856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0" y="2603500"/>
            <a:ext cx="8353425" cy="2030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16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16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66992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06375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311150"/>
            <a:ext cx="7048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Кибербуллинг или Интернет-травля</a:t>
            </a:r>
            <a:endParaRPr lang="ru-RU" altLang="ru-RU" sz="1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53B36-8DB8-499B-A6CA-9D555EA6AE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1370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17375E"/>
                </a:solidFill>
                <a:latin typeface="Arial" charset="0"/>
              </a:rPr>
              <a:t>		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  <a:hlinkClick r:id="rId2"/>
              </a:rPr>
              <a:t>http://detionline.com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 smtClean="0">
                <a:solidFill>
                  <a:schemeClr val="tx2"/>
                </a:solidFill>
                <a:latin typeface="Arial" charset="0"/>
              </a:rPr>
              <a:t>www.friendlyrunet.ru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58B2B-3A23-411B-87A3-E536ACFFAA6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88950" y="134938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8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3838" y="714375"/>
            <a:ext cx="8618537" cy="452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	</a:t>
            </a:r>
            <a:r>
              <a:rPr lang="ru-RU" altLang="ru-RU" sz="1800" smtClean="0">
                <a:solidFill>
                  <a:schemeClr val="tx2"/>
                </a:solidFill>
              </a:rPr>
              <a:t>- </a:t>
            </a:r>
            <a:r>
              <a:rPr lang="ru-RU" altLang="ru-RU" sz="1800" b="1" smtClean="0">
                <a:solidFill>
                  <a:schemeClr val="tx2"/>
                </a:solidFill>
              </a:rPr>
              <a:t>информационно-развлекательный сайт о персональных данных и их защите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1120775"/>
            <a:ext cx="5389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007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4BFCA-8E36-4077-91D1-9812DB739FE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2925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4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933950" y="800100"/>
            <a:ext cx="3867150" cy="387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Хакер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Неплохо разбирается в построении компьютерных сетей и способах передачи информации. Может взломать аккаунт, чтобы использовать информацию в своих целях или продать ее.</a:t>
            </a:r>
          </a:p>
        </p:txBody>
      </p:sp>
      <p:pic>
        <p:nvPicPr>
          <p:cNvPr id="18436" name="Picture 5" descr="Хакер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855663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179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566C9-E1B2-42E6-81A0-FA5D804989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752975" y="828675"/>
            <a:ext cx="3905250" cy="365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Агент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Занимается промышленным шпионажем. Собирает информацию о нужных людях через интернет, иногда покупая ее у хакеров.</a:t>
            </a:r>
          </a:p>
        </p:txBody>
      </p:sp>
      <p:pic>
        <p:nvPicPr>
          <p:cNvPr id="19460" name="Picture 5" descr="Агент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8" y="909638"/>
            <a:ext cx="457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582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42021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C9A80-66A0-4F61-9AC8-3CE9FFFE78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Категории персональных данных :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Общие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Специальные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Биометрические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Набор цифр</a:t>
            </a:r>
          </a:p>
          <a:p>
            <a:pPr algn="ctr" eaLnBrk="1" hangingPunct="1"/>
            <a:endParaRPr lang="ru-RU" alt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F321E-5319-44CA-8047-596562A598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515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000" b="1">
                <a:solidFill>
                  <a:schemeClr val="hlink"/>
                </a:solidFill>
              </a:rPr>
              <a:t>	</a:t>
            </a:r>
            <a:r>
              <a:rPr lang="ru-RU" altLang="ru-RU" sz="2400" b="1">
                <a:solidFill>
                  <a:schemeClr val="hlink"/>
                </a:solidFill>
              </a:rPr>
              <a:t>Специальные категории персональных данных</a:t>
            </a:r>
          </a:p>
          <a:p>
            <a:r>
              <a:rPr lang="ru-RU" altLang="ru-RU" b="1"/>
              <a:t>	</a:t>
            </a:r>
          </a:p>
          <a:p>
            <a:r>
              <a:rPr lang="ru-RU" altLang="ru-RU" b="1"/>
              <a:t>	</a:t>
            </a:r>
            <a:r>
              <a:rPr lang="ru-RU" altLang="ru-RU" sz="2400" b="1">
                <a:solidFill>
                  <a:schemeClr val="tx2"/>
                </a:solidFill>
              </a:rPr>
              <a:t>К специальным категориям персональных данных относятся</a:t>
            </a:r>
            <a:r>
              <a:rPr lang="ru-RU" altLang="ru-RU" sz="2400" b="1" i="1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расовая или национальная принадлежность,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политические взгляды,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религиозные и философские убеждения,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состояние здоровья и пр.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B7A7-539D-4B2E-883A-4215D478361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61950" y="590550"/>
            <a:ext cx="8229600" cy="33940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solidFill>
                  <a:srgbClr val="17375E"/>
                </a:solidFill>
              </a:rPr>
              <a:t>	Специальные категории персональных данных характеризуют наши взгляды, убеждения, мировоззрение, они определяют нашу принадлежность к определенным социальным группам, состояние здоровья. Данная категория персональных данных обрабатывается с </a:t>
            </a:r>
            <a:r>
              <a:rPr lang="ru-RU" altLang="ru-RU" sz="2800" b="1" u="sng" smtClean="0">
                <a:solidFill>
                  <a:srgbClr val="17375E"/>
                </a:solidFill>
              </a:rPr>
              <a:t>письменного согласия</a:t>
            </a:r>
            <a:r>
              <a:rPr lang="ru-RU" altLang="ru-RU" sz="2800" b="1" smtClean="0">
                <a:solidFill>
                  <a:srgbClr val="17375E"/>
                </a:solidFill>
              </a:rPr>
              <a:t>, если иное не определено другими законами.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C5916-B729-467D-AB41-4A0EB65D61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323850"/>
            <a:ext cx="8229600" cy="42703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Биометрические персональные данные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	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Биометрические персональные данные представляют собой сведения о наших биологических особенностях. Эти данные уникальны, принадлежат только одному человеку и никогда не повторяются.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	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 </a:t>
            </a:r>
            <a:endParaRPr lang="ru-RU" alt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9CDC6-691E-4914-963B-89D35CBC77E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14325"/>
          </a:xfrm>
        </p:spPr>
        <p:txBody>
          <a:bodyPr/>
          <a:lstStyle/>
          <a:p>
            <a:pPr eaLnBrk="1" hangingPunct="1"/>
            <a:r>
              <a:rPr lang="ru-RU" altLang="ru-RU" sz="1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18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1071563"/>
            <a:ext cx="75517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801688" y="758825"/>
            <a:ext cx="642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chemeClr val="tx2"/>
                </a:solidFill>
              </a:rPr>
              <a:t>К биометрическим персональным данным относятся:</a:t>
            </a:r>
            <a:endParaRPr lang="ru-RU" alt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4502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Набор цифр как персональные данные: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и серия паспорта,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банковского счета,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банковской карты.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16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2860675"/>
            <a:ext cx="3178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3" y="342900"/>
            <a:ext cx="8091487" cy="649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hlink"/>
                </a:solidFill>
                <a:latin typeface="Arial" charset="0"/>
              </a:rPr>
              <a:t>Big Data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1568450"/>
            <a:ext cx="3657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092200"/>
            <a:ext cx="45069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>
                <a:solidFill>
                  <a:schemeClr val="tx2"/>
                </a:solidFill>
              </a:rPr>
              <a:t>		</a:t>
            </a:r>
            <a:endParaRPr lang="ru-RU" alt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1365</Words>
  <Application>Microsoft Office PowerPoint</Application>
  <PresentationFormat>Экран (16:9)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http://персональныеданные.дети/</vt:lpstr>
      <vt:lpstr>Презентация PowerPoint</vt:lpstr>
      <vt:lpstr>Презентация PowerPoint</vt:lpstr>
      <vt:lpstr>Презентация PowerPoint</vt:lpstr>
      <vt:lpstr>Презентация PowerPoint</vt:lpstr>
      <vt:lpstr>http://персональныеданные.дети/</vt:lpstr>
      <vt:lpstr>Презентация PowerPoint</vt:lpstr>
      <vt:lpstr>Презентация PowerPoint</vt:lpstr>
      <vt:lpstr>Презентация PowerPoint</vt:lpstr>
      <vt:lpstr>Как защитить электронные устройства  от вредоносных программ? </vt:lpstr>
      <vt:lpstr>http://персональныеданные.дети/  Как защитить электронные устройства от вредоносных программ?</vt:lpstr>
      <vt:lpstr>Правила составления надежных паролей</vt:lpstr>
      <vt:lpstr>Способы составления надежного пароля</vt:lpstr>
      <vt:lpstr>Способы составления надежного пароля</vt:lpstr>
      <vt:lpstr>Сохрани пароль в тайне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http://персональныеданные.дети/</vt:lpstr>
      <vt:lpstr>http://персональныеданные.дети/</vt:lpstr>
      <vt:lpstr>http://персональныеданные.дети/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Никитa Владимирович</cp:lastModifiedBy>
  <cp:revision>109</cp:revision>
  <cp:lastPrinted>2018-10-25T04:15:03Z</cp:lastPrinted>
  <dcterms:created xsi:type="dcterms:W3CDTF">2015-01-29T07:54:40Z</dcterms:created>
  <dcterms:modified xsi:type="dcterms:W3CDTF">2018-10-25T04:20:01Z</dcterms:modified>
</cp:coreProperties>
</file>